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3" r:id="rId2"/>
  </p:sldMasterIdLst>
  <p:notesMasterIdLst>
    <p:notesMasterId r:id="rId20"/>
  </p:notesMasterIdLst>
  <p:sldIdLst>
    <p:sldId id="317" r:id="rId3"/>
    <p:sldId id="323" r:id="rId4"/>
    <p:sldId id="318" r:id="rId5"/>
    <p:sldId id="341" r:id="rId6"/>
    <p:sldId id="324" r:id="rId7"/>
    <p:sldId id="325" r:id="rId8"/>
    <p:sldId id="326" r:id="rId9"/>
    <p:sldId id="327" r:id="rId10"/>
    <p:sldId id="328" r:id="rId11"/>
    <p:sldId id="260" r:id="rId12"/>
    <p:sldId id="329" r:id="rId13"/>
    <p:sldId id="331" r:id="rId14"/>
    <p:sldId id="333" r:id="rId15"/>
    <p:sldId id="335" r:id="rId16"/>
    <p:sldId id="339" r:id="rId17"/>
    <p:sldId id="343" r:id="rId18"/>
    <p:sldId id="34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84"/>
    <p:restoredTop sz="94608"/>
  </p:normalViewPr>
  <p:slideViewPr>
    <p:cSldViewPr snapToGrid="0" snapToObjects="1">
      <p:cViewPr varScale="1">
        <p:scale>
          <a:sx n="105" d="100"/>
          <a:sy n="105" d="100"/>
        </p:scale>
        <p:origin x="2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1/30/19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231DB-8A72-C946-90A2-9168167173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E27A5-08BE-A94D-B636-01570EBA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6514D-88B9-F045-B3C3-EA28CFCF1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1FF1D-1BF0-704E-9B26-CAA3486DA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07FEA-8234-4444-8378-60D0BDD76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948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9E46A-1F2E-6B4C-95CA-8FF7FBB7D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E682D-7F29-684A-A135-A852E56621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67A31-DD6D-5C44-AC02-DAB1626F5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9E0E4-5128-7641-B3D9-F46B67282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9E2DA-E945-D645-876B-E0EF500B2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703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D2D87E-62BB-7942-BF87-84DDFB6165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FD02E4-D701-CB45-988B-798EA58E0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EE5AC-98AE-0745-B5F2-FD6432DEF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4EEBC-FC54-6D4C-8BBA-B24A3438B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6110C-D1DE-664C-ABF8-1A74B308B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195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4416000" cy="212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738400" y="3079567"/>
            <a:ext cx="4416000" cy="296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0653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1/30/19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1/30/19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1/30/19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1/30/19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A4A99-97F5-7B48-8F45-08D365F97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3F767-B518-8245-B251-7BA8F3FD0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23DB6-AD95-4F4D-9633-1838A58FD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1BE4B-9543-4A43-BA4A-514DDD7CA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F0AD1-1EBE-B04D-9235-85C612178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1691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1/30/19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1/30/19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1/30/19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1/30/19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4A44F-2AE8-DB4D-8FEF-D1A5A7A95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580B49-65F6-5E4B-8CED-F0452406D2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FB977-4060-FD46-838B-B263144CA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88C57-896E-0A43-B74D-170F013DA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5EF11-7757-1048-AA2E-8D9B03A6D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975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8975B-80E9-C546-A540-EE79C48A5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AD97D-6942-9046-A4C1-241A4696CD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8C5B4E-9553-8644-B4D4-12D608427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7AD483-51D9-F14D-8956-784BE430E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DCB47-6889-4840-96A9-F6D825E1F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54255-95EA-A24E-9F8E-CCFB69682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72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89F01-1DA9-3242-B834-747264F89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7BDBCC-89CF-5B4A-8DA4-9EE0A216B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E1776F-8D24-F047-AAAF-89142BE47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C672A-D4CA-9744-BCF8-AFA0C23518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4150CC-C05E-804F-BF15-BDF3509A14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8AAFD2-83E4-7642-B3C5-9F86E826C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1/30/19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613553-7A65-B345-AF9C-AC13C2A1F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60044E-EB6B-9F46-8E84-C294D0A5A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250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42BE8-4DF8-DE46-8791-EF3BD9C0B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5CB81A-37F1-DE40-B31C-6AD94414D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1/30/19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FCC2DE-8F26-EF4C-8652-7D0E25D07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62AD46-EBB6-E644-A12B-B0775E38B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498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C86E8D-1AA3-2B4F-A5FE-CB0760066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1/30/19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758427-BAAC-3748-8544-D07174FF2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9817A-9C04-1E46-B710-D4F5C92BD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179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9B342-9399-1B47-BE01-7CBE24126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53F80-E8D8-9147-B745-DA68CEB256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5AD90-0B55-AA43-BD4E-A8AFCCAD2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7C751-1653-1841-B0D4-A131C1CBE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736C0B-EEE4-FA43-87AF-5863A5EC2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D42FD-C0AD-4A41-AA00-3B8BE068C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656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1B409-E393-1F44-B684-22043D2F5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04C7AE-FDF2-B845-BDFA-8B659E5323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6CA98-2D7D-7647-B7E6-BB1C10E7C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9EE64D-A01B-114D-86B4-158EC7B08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A1C557-4E0C-9C44-BE91-3FCC88E35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6E834-0536-1149-9BFA-7EE4FBD8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727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83D405-D02A-7440-843A-33A3BCC96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138F7F-5D48-2647-BF0D-4E2A8AF4A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2424F-DEE6-AC4F-B4A0-BE7D66FFB2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884C08-5F49-614C-BBD4-6EDD51FC4404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15B93-1C77-2B46-BAC4-EEF29D5A1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C1B56-16A5-784D-B243-2C20E4484A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63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hdr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01/31/2019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6: 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A9CA8-7263-C041-8C44-05F71DBD0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1817"/>
          </a:xfrm>
        </p:spPr>
        <p:txBody>
          <a:bodyPr>
            <a:normAutofit fontScale="90000"/>
          </a:bodyPr>
          <a:lstStyle/>
          <a:p>
            <a:r>
              <a:rPr lang="en-US" dirty="0"/>
              <a:t>Operators and Expressions (from Lecture 2)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58453BC-403F-E945-A925-94F6CE54CBC1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956602" y="1026942"/>
          <a:ext cx="11000934" cy="55349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2550">
                  <a:extLst>
                    <a:ext uri="{9D8B030D-6E8A-4147-A177-3AD203B41FA5}">
                      <a16:colId xmlns:a16="http://schemas.microsoft.com/office/drawing/2014/main" val="3374782624"/>
                    </a:ext>
                  </a:extLst>
                </a:gridCol>
                <a:gridCol w="5421406">
                  <a:extLst>
                    <a:ext uri="{9D8B030D-6E8A-4147-A177-3AD203B41FA5}">
                      <a16:colId xmlns:a16="http://schemas.microsoft.com/office/drawing/2014/main" val="2549461836"/>
                    </a:ext>
                  </a:extLst>
                </a:gridCol>
                <a:gridCol w="3666978">
                  <a:extLst>
                    <a:ext uri="{9D8B030D-6E8A-4147-A177-3AD203B41FA5}">
                      <a16:colId xmlns:a16="http://schemas.microsoft.com/office/drawing/2014/main" val="2774880787"/>
                    </a:ext>
                  </a:extLst>
                </a:gridCol>
              </a:tblGrid>
              <a:tr h="350430">
                <a:tc>
                  <a:txBody>
                    <a:bodyPr/>
                    <a:lstStyle/>
                    <a:p>
                      <a:r>
                        <a:rPr lang="en-US" dirty="0"/>
                        <a:t>Operators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Expressions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7107286"/>
                  </a:ext>
                </a:extLst>
              </a:tr>
              <a:tr h="613253">
                <a:tc>
                  <a:txBody>
                    <a:bodyPr/>
                    <a:lstStyle/>
                    <a:p>
                      <a:r>
                        <a:rPr lang="en-US" dirty="0"/>
                        <a:t>==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 the two operands are equal then the condition will be 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x=3, y=5; (x==y) is not true.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0525798"/>
                  </a:ext>
                </a:extLst>
              </a:tr>
              <a:tr h="613253">
                <a:tc>
                  <a:txBody>
                    <a:bodyPr/>
                    <a:lstStyle/>
                    <a:p>
                      <a:r>
                        <a:rPr lang="en-US" dirty="0"/>
                        <a:t>!=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 the two operands are not equal then the condition is 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(x!=y) is 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0276649"/>
                  </a:ext>
                </a:extLst>
              </a:tr>
              <a:tr h="793673">
                <a:tc>
                  <a:txBody>
                    <a:bodyPr/>
                    <a:lstStyle/>
                    <a:p>
                      <a:r>
                        <a:rPr lang="en-US" dirty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 the value on the left is greater than that on the right, then the condition is 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(x&gt;y) is not true.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274844"/>
                  </a:ext>
                </a:extLst>
              </a:tr>
              <a:tr h="1031775">
                <a:tc>
                  <a:txBody>
                    <a:bodyPr/>
                    <a:lstStyle/>
                    <a:p>
                      <a:r>
                        <a:rPr lang="en-US" dirty="0"/>
                        <a:t>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If the value on the right is greater than that on the left, then the condition is true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(x&lt;y) is 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36449"/>
                  </a:ext>
                </a:extLst>
              </a:tr>
              <a:tr h="1031775">
                <a:tc>
                  <a:txBody>
                    <a:bodyPr/>
                    <a:lstStyle/>
                    <a:p>
                      <a:r>
                        <a:rPr lang="en-US" dirty="0"/>
                        <a:t>&gt;=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If the value on the left is greater than or equal to the one on the right, then the condition is true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(x&gt;=y) is 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292543"/>
                  </a:ext>
                </a:extLst>
              </a:tr>
              <a:tr h="1031775">
                <a:tc>
                  <a:txBody>
                    <a:bodyPr/>
                    <a:lstStyle/>
                    <a:p>
                      <a:r>
                        <a:rPr lang="en-US" dirty="0"/>
                        <a:t>&lt;=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If the value on the right is greater than or equal to the one on the left, then the condition is true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(x&lt;=y) is 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9541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9551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0D604-BE91-A545-BBE4-CA7F56665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A777F-5D5D-CE46-99FC-5D72A8F51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need to write a function that is called into the ‘Main Code’ of an application that requires ‘lesser of two evens’ and ‘greater of one or more odds’?</a:t>
            </a:r>
          </a:p>
          <a:p>
            <a:r>
              <a:rPr lang="en-US" b="1" dirty="0"/>
              <a:t>Another way of thinking about this is: </a:t>
            </a:r>
            <a:r>
              <a:rPr lang="en-US" dirty="0"/>
              <a:t>Write a function that returns the lesser of two given numbers </a:t>
            </a:r>
            <a:r>
              <a:rPr lang="en-US" i="1" dirty="0"/>
              <a:t>if</a:t>
            </a:r>
            <a:r>
              <a:rPr lang="en-US" dirty="0"/>
              <a:t> both numbers are even, but returns the greater one if one or both numbers are odd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8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A663F-4732-9249-93B7-E76472C55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FC90E-9812-6C44-9D62-CDDA6FF09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function that compares two strings and returns True if the first letter of each string does not match, otherwise it returns False.</a:t>
            </a:r>
          </a:p>
          <a:p>
            <a:pPr lvl="1"/>
            <a:r>
              <a:rPr lang="en-US" dirty="0"/>
              <a:t>Take two input parameters for two strings.</a:t>
            </a:r>
          </a:p>
        </p:txBody>
      </p:sp>
    </p:spTree>
    <p:extLst>
      <p:ext uri="{BB962C8B-B14F-4D97-AF65-F5344CB8AC3E}">
        <p14:creationId xmlns:p14="http://schemas.microsoft.com/office/powerpoint/2010/main" val="3267664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3663D-0A5F-7E40-8465-B9D6145C5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5F1C3-7B4E-DC41-AC3F-2D99B79C02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function that capitalizes the 2</a:t>
            </a:r>
            <a:r>
              <a:rPr lang="en-US" baseline="30000" dirty="0"/>
              <a:t>nd</a:t>
            </a:r>
            <a:r>
              <a:rPr lang="en-US" dirty="0"/>
              <a:t> and the 5</a:t>
            </a:r>
            <a:r>
              <a:rPr lang="en-US" baseline="30000" dirty="0"/>
              <a:t>th</a:t>
            </a:r>
            <a:r>
              <a:rPr lang="en-US" dirty="0"/>
              <a:t> letter of a given string.</a:t>
            </a:r>
          </a:p>
        </p:txBody>
      </p:sp>
    </p:spTree>
    <p:extLst>
      <p:ext uri="{BB962C8B-B14F-4D97-AF65-F5344CB8AC3E}">
        <p14:creationId xmlns:p14="http://schemas.microsoft.com/office/powerpoint/2010/main" val="4730127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29E2F-115E-144D-B52B-D1DDA98D5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1F017-9AD0-2D48-BD33-CCE73660C8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function that calculates the following for a given number:</a:t>
            </a:r>
          </a:p>
          <a:p>
            <a:pPr lvl="1"/>
            <a:r>
              <a:rPr lang="en-US" dirty="0"/>
              <a:t>Factorial</a:t>
            </a:r>
          </a:p>
          <a:p>
            <a:pPr lvl="1"/>
            <a:r>
              <a:rPr lang="en-US" dirty="0"/>
              <a:t>Floor</a:t>
            </a:r>
          </a:p>
          <a:p>
            <a:pPr lvl="1"/>
            <a:r>
              <a:rPr lang="en-US" dirty="0"/>
              <a:t>Ceiling</a:t>
            </a:r>
          </a:p>
          <a:p>
            <a:pPr lvl="1"/>
            <a:r>
              <a:rPr lang="en-US" dirty="0"/>
              <a:t>Exponential</a:t>
            </a:r>
          </a:p>
        </p:txBody>
      </p:sp>
    </p:spTree>
    <p:extLst>
      <p:ext uri="{BB962C8B-B14F-4D97-AF65-F5344CB8AC3E}">
        <p14:creationId xmlns:p14="http://schemas.microsoft.com/office/powerpoint/2010/main" val="12820970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03F90-E1D8-0440-B820-70BA9EEB4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3EC21-7545-A24C-9927-D29080068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function (</a:t>
            </a:r>
            <a:r>
              <a:rPr lang="en-US" dirty="0" err="1"/>
              <a:t>calc_circle</a:t>
            </a:r>
            <a:r>
              <a:rPr lang="en-US" dirty="0"/>
              <a:t>) that takes input as radius and calculates area of a circle.</a:t>
            </a:r>
          </a:p>
          <a:p>
            <a:r>
              <a:rPr lang="en-US" dirty="0"/>
              <a:t>Create another function (</a:t>
            </a:r>
            <a:r>
              <a:rPr lang="en-US" dirty="0" err="1"/>
              <a:t>calc_cone</a:t>
            </a:r>
            <a:r>
              <a:rPr lang="en-US" dirty="0"/>
              <a:t>) that takes input as radius and height and calculates volume of a cone. The second function must call the function created before (</a:t>
            </a:r>
            <a:r>
              <a:rPr lang="en-US" dirty="0" err="1"/>
              <a:t>calc_circle</a:t>
            </a:r>
            <a:r>
              <a:rPr lang="en-U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9626367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59CDC-83FB-0248-8009-340EF1BC1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to submit in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90F72-762B-1147-99EA-0EE319862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42240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32FBB-68C0-0A4B-976E-FF6C674C7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8564A6-BCD4-E241-A372-D797B15F78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Decision and Logic</a:t>
            </a:r>
          </a:p>
          <a:p>
            <a:pPr lvl="1"/>
            <a:r>
              <a:rPr lang="en-US" dirty="0"/>
              <a:t>Build on what we already know</a:t>
            </a:r>
          </a:p>
          <a:p>
            <a:pPr lvl="1"/>
            <a:r>
              <a:rPr lang="en-US" dirty="0"/>
              <a:t>If Statements</a:t>
            </a:r>
          </a:p>
          <a:p>
            <a:pPr lvl="1"/>
            <a:r>
              <a:rPr lang="en-US"/>
              <a:t>Boolean Logic</a:t>
            </a:r>
          </a:p>
        </p:txBody>
      </p:sp>
    </p:spTree>
    <p:extLst>
      <p:ext uri="{BB962C8B-B14F-4D97-AF65-F5344CB8AC3E}">
        <p14:creationId xmlns:p14="http://schemas.microsoft.com/office/powerpoint/2010/main" val="2115209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07AABD-7D7D-1E42-A862-71B1066D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A60BEE-89FC-1E4F-9322-F0754AEF2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 1 will be on February 14 in class</a:t>
            </a:r>
          </a:p>
          <a:p>
            <a:r>
              <a:rPr lang="en-US" dirty="0"/>
              <a:t>All from in-class material</a:t>
            </a:r>
          </a:p>
          <a:p>
            <a:r>
              <a:rPr lang="en-US" dirty="0"/>
              <a:t>Material covered until the week of February 4</a:t>
            </a:r>
          </a:p>
          <a:p>
            <a:r>
              <a:rPr lang="en-US" dirty="0"/>
              <a:t>You will be asked to write algorithms and programs on paper</a:t>
            </a:r>
          </a:p>
          <a:p>
            <a:r>
              <a:rPr lang="en-US" dirty="0"/>
              <a:t>This is a closed book, closed notes exam.</a:t>
            </a:r>
          </a:p>
          <a:p>
            <a:r>
              <a:rPr lang="en-US" dirty="0"/>
              <a:t>You can bring one sheet (hand written for important keywords 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4107950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1DECD0-5D5F-6646-A3D9-5842DB9BB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76ED12-A26F-1D4B-BAEE-6DA935B27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  <a:p>
            <a:pPr lvl="1"/>
            <a:r>
              <a:rPr lang="en-US" dirty="0"/>
              <a:t>Scope</a:t>
            </a:r>
          </a:p>
          <a:p>
            <a:pPr lvl="1"/>
            <a:r>
              <a:rPr lang="en-US" dirty="0"/>
              <a:t>Global and Local Variables</a:t>
            </a:r>
          </a:p>
          <a:p>
            <a:r>
              <a:rPr lang="en-US" dirty="0"/>
              <a:t>Practice Problems</a:t>
            </a:r>
          </a:p>
        </p:txBody>
      </p:sp>
    </p:spTree>
    <p:extLst>
      <p:ext uri="{BB962C8B-B14F-4D97-AF65-F5344CB8AC3E}">
        <p14:creationId xmlns:p14="http://schemas.microsoft.com/office/powerpoint/2010/main" val="774038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03CCA-F57C-CA47-BBFE-4FBA6AEF2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3: Problem 2 (Hard Problem)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39E2D-6C8A-E541-A7C2-53FE54392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function to check whether a string is pangram or not.</a:t>
            </a:r>
          </a:p>
          <a:p>
            <a:r>
              <a:rPr lang="en-US" dirty="0"/>
              <a:t>Note : Pangrams are words or sentences containing every letter of the alphabet at least once. For example : "The quick brown fox jumps over the lazy dog" </a:t>
            </a:r>
          </a:p>
          <a:p>
            <a:r>
              <a:rPr lang="en-US" dirty="0"/>
              <a:t>Hint: Look at the string module</a:t>
            </a:r>
          </a:p>
          <a:p>
            <a:r>
              <a:rPr lang="en-US" dirty="0"/>
              <a:t>Will cover this in Sets!</a:t>
            </a:r>
          </a:p>
          <a:p>
            <a:r>
              <a:rPr lang="en-US" dirty="0"/>
              <a:t>If you did it its fine but I have an alternate problem for you so you can </a:t>
            </a:r>
            <a:r>
              <a:rPr lang="en-US"/>
              <a:t>attempt that.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59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E128D-518C-B24B-84CE-F3BEB9EE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Statements and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2348A-62E4-AA47-8B71-3393B10D9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When you create a variable name in Python the name is stored in a </a:t>
            </a:r>
            <a:r>
              <a:rPr lang="en-US" i="1" dirty="0"/>
              <a:t>name-space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 Variable names also have a </a:t>
            </a:r>
            <a:r>
              <a:rPr lang="en-US" i="1" dirty="0"/>
              <a:t>scope</a:t>
            </a:r>
            <a:r>
              <a:rPr lang="en-US" dirty="0"/>
              <a:t>, the scope determines the visibility of that variable name to other parts of your code.</a:t>
            </a:r>
          </a:p>
          <a:p>
            <a:pPr marL="0" indent="0">
              <a:buNone/>
            </a:pPr>
            <a:r>
              <a:rPr lang="en-US" dirty="0"/>
              <a:t>Try the following:</a:t>
            </a:r>
          </a:p>
          <a:p>
            <a:pPr marL="0" indent="0">
              <a:buNone/>
            </a:pPr>
            <a:r>
              <a:rPr lang="en-US" dirty="0"/>
              <a:t>y = 20</a:t>
            </a:r>
          </a:p>
          <a:p>
            <a:pPr marL="0" indent="0">
              <a:buNone/>
            </a:pPr>
            <a:r>
              <a:rPr lang="en-US" dirty="0"/>
              <a:t>def </a:t>
            </a:r>
            <a:r>
              <a:rPr lang="en-US" dirty="0" err="1"/>
              <a:t>printingnum</a:t>
            </a:r>
            <a:r>
              <a:rPr lang="en-US" dirty="0"/>
              <a:t>():</a:t>
            </a:r>
          </a:p>
          <a:p>
            <a:pPr marL="0" indent="0">
              <a:buNone/>
            </a:pPr>
            <a:r>
              <a:rPr lang="en-US" dirty="0"/>
              <a:t>    y = 30</a:t>
            </a:r>
          </a:p>
          <a:p>
            <a:pPr marL="0" indent="0">
              <a:buNone/>
            </a:pPr>
            <a:r>
              <a:rPr lang="en-US" dirty="0"/>
              <a:t>    return 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print(y)</a:t>
            </a:r>
          </a:p>
          <a:p>
            <a:pPr marL="0" indent="0">
              <a:buNone/>
            </a:pPr>
            <a:r>
              <a:rPr lang="en-US" dirty="0"/>
              <a:t>print(</a:t>
            </a:r>
            <a:r>
              <a:rPr lang="en-US" dirty="0" err="1"/>
              <a:t>printingnum</a:t>
            </a:r>
            <a:r>
              <a:rPr lang="en-US" dirty="0"/>
              <a:t>())</a:t>
            </a:r>
          </a:p>
        </p:txBody>
      </p:sp>
    </p:spTree>
    <p:extLst>
      <p:ext uri="{BB962C8B-B14F-4D97-AF65-F5344CB8AC3E}">
        <p14:creationId xmlns:p14="http://schemas.microsoft.com/office/powerpoint/2010/main" val="1461344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0EB00-0E27-5045-A2F7-7E0265408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36B25-1695-AE4E-8CC5-8DC32875C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does Python know which </a:t>
            </a:r>
            <a:r>
              <a:rPr lang="en-US" b="1" dirty="0"/>
              <a:t>y</a:t>
            </a:r>
            <a:r>
              <a:rPr lang="en-US" dirty="0"/>
              <a:t> you're referring to when you write your code? </a:t>
            </a:r>
          </a:p>
          <a:p>
            <a:r>
              <a:rPr lang="en-US" dirty="0"/>
              <a:t>This is why the idea of  ‘scope ’ is important.</a:t>
            </a:r>
          </a:p>
          <a:p>
            <a:r>
              <a:rPr lang="en-US" dirty="0"/>
              <a:t>Python has a set of pre-defined rules to decide what variables (such as </a:t>
            </a:r>
            <a:r>
              <a:rPr lang="en-US" b="1" dirty="0"/>
              <a:t>y</a:t>
            </a:r>
            <a:r>
              <a:rPr lang="en-US" dirty="0"/>
              <a:t> in this case) you are referring to in your code.</a:t>
            </a:r>
          </a:p>
        </p:txBody>
      </p:sp>
    </p:spTree>
    <p:extLst>
      <p:ext uri="{BB962C8B-B14F-4D97-AF65-F5344CB8AC3E}">
        <p14:creationId xmlns:p14="http://schemas.microsoft.com/office/powerpoint/2010/main" val="2695219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B8D54-E5F3-B641-8482-992FF20DB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84D47-2971-9641-8137-94B9E379AE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simple terms, the idea of scope can be described by 3 general rules: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Local names will be changed when you assign names to some variable.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Each assigned name references/belongs to four scopes, defined as: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local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enclosing functions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global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built-in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Names declared as global map assigned names to enclosing module and function scopes.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2698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D5D09-FE4D-8B48-9727-685315A62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Number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C5620-BB46-3346-B12B-FB462DE22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LEGB Rule:</a:t>
            </a:r>
            <a:endParaRPr lang="en-US" dirty="0"/>
          </a:p>
          <a:p>
            <a:r>
              <a:rPr lang="en-US" dirty="0"/>
              <a:t>L: Local — Names assigned in any way within a function (def), and not declared global in that function.</a:t>
            </a:r>
          </a:p>
          <a:p>
            <a:r>
              <a:rPr lang="en-US" dirty="0"/>
              <a:t>E: Enclosing function locals — Names in the local scope of any and all enclosing functions (def), from inner to outer.</a:t>
            </a:r>
          </a:p>
          <a:p>
            <a:r>
              <a:rPr lang="en-US" dirty="0"/>
              <a:t>G: Global (module) — Names assigned at the top-level of a module file, or declared global in a def within the file.</a:t>
            </a:r>
          </a:p>
          <a:p>
            <a:r>
              <a:rPr lang="en-US" dirty="0"/>
              <a:t>B: Built-in (Python) — Names preassigned in the built-in names module : open, range, </a:t>
            </a:r>
            <a:r>
              <a:rPr lang="en-US" dirty="0" err="1"/>
              <a:t>SyntaxError</a:t>
            </a:r>
            <a:r>
              <a:rPr lang="en-US" dirty="0"/>
              <a:t>,...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22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07071-A6C4-4041-B1E8-867A16999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Local and Global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BF55D-0B4D-B145-B8EF-92F0CDB7E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Variable names are local to the function definition. </a:t>
            </a:r>
          </a:p>
          <a:p>
            <a:r>
              <a:rPr lang="en-US" dirty="0"/>
              <a:t>Scope of the variable: Once declared within a function it can be referenced/used within the function only. It has nothing to do with variables that have the same name and are outside the function. </a:t>
            </a:r>
          </a:p>
          <a:p>
            <a:r>
              <a:rPr lang="en-US" dirty="0"/>
              <a:t>All variables have the scope of the block they are declared in starting from the point where they are defined.</a:t>
            </a:r>
          </a:p>
          <a:p>
            <a:r>
              <a:rPr lang="en-US" dirty="0"/>
              <a:t>Let’s look at an example.</a:t>
            </a:r>
          </a:p>
          <a:p>
            <a:r>
              <a:rPr lang="en-US" dirty="0"/>
              <a:t>Add the keyword </a:t>
            </a:r>
            <a:r>
              <a:rPr lang="en-US" b="1" dirty="0"/>
              <a:t>global</a:t>
            </a:r>
            <a:r>
              <a:rPr lang="en-US" dirty="0"/>
              <a:t> within the function if you want to use a global variable inside a function.</a:t>
            </a:r>
          </a:p>
        </p:txBody>
      </p:sp>
    </p:spTree>
    <p:extLst>
      <p:ext uri="{BB962C8B-B14F-4D97-AF65-F5344CB8AC3E}">
        <p14:creationId xmlns:p14="http://schemas.microsoft.com/office/powerpoint/2010/main" val="94262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13180</TotalTime>
  <Words>845</Words>
  <Application>Microsoft Macintosh PowerPoint</Application>
  <PresentationFormat>Widescreen</PresentationFormat>
  <Paragraphs>103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Wingdings</vt:lpstr>
      <vt:lpstr>Office Theme</vt:lpstr>
      <vt:lpstr>1_Office Theme</vt:lpstr>
      <vt:lpstr>Lecture 6: Introduction to Computer Programming Course - CS1010</vt:lpstr>
      <vt:lpstr>Announcements</vt:lpstr>
      <vt:lpstr>Goals for Today</vt:lpstr>
      <vt:lpstr>Homework 3: Problem 2 (Hard Problem)</vt:lpstr>
      <vt:lpstr>Statements and Scope</vt:lpstr>
      <vt:lpstr>Scope</vt:lpstr>
      <vt:lpstr>Scope Continued</vt:lpstr>
      <vt:lpstr>Rule Number 2</vt:lpstr>
      <vt:lpstr>More about Local and Global Variables</vt:lpstr>
      <vt:lpstr>Operators and Expressions (from Lecture 2)</vt:lpstr>
      <vt:lpstr>Problem 1</vt:lpstr>
      <vt:lpstr>Problem 2</vt:lpstr>
      <vt:lpstr>Problem 3</vt:lpstr>
      <vt:lpstr>Problem 4</vt:lpstr>
      <vt:lpstr>Problem 5</vt:lpstr>
      <vt:lpstr>Exercise to submit in class</vt:lpstr>
      <vt:lpstr>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Course: Python 1</dc:title>
  <dc:creator>Uzma Mushtaque</dc:creator>
  <cp:lastModifiedBy>Uzma Mushtaque</cp:lastModifiedBy>
  <cp:revision>290</cp:revision>
  <cp:lastPrinted>2019-01-28T00:08:03Z</cp:lastPrinted>
  <dcterms:created xsi:type="dcterms:W3CDTF">2019-01-12T14:02:31Z</dcterms:created>
  <dcterms:modified xsi:type="dcterms:W3CDTF">2019-01-31T13:48:53Z</dcterms:modified>
</cp:coreProperties>
</file>